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5" r:id="rId3"/>
    <p:sldId id="453" r:id="rId4"/>
    <p:sldId id="262" r:id="rId5"/>
    <p:sldId id="263" r:id="rId6"/>
    <p:sldId id="429" r:id="rId7"/>
    <p:sldId id="259" r:id="rId8"/>
    <p:sldId id="258" r:id="rId9"/>
    <p:sldId id="256" r:id="rId10"/>
    <p:sldId id="627" r:id="rId11"/>
    <p:sldId id="611" r:id="rId12"/>
    <p:sldId id="260" r:id="rId13"/>
    <p:sldId id="1993219079" r:id="rId14"/>
    <p:sldId id="261" r:id="rId15"/>
    <p:sldId id="29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B9424D-C536-4820-AEC8-E8E965742600}" v="182" dt="2021-09-02T09:33:55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0" autoAdjust="0"/>
    <p:restoredTop sz="94660"/>
  </p:normalViewPr>
  <p:slideViewPr>
    <p:cSldViewPr snapToGrid="0">
      <p:cViewPr varScale="1">
        <p:scale>
          <a:sx n="58" d="100"/>
          <a:sy n="58" d="100"/>
        </p:scale>
        <p:origin x="78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ey Kolesnikov" userId="52d98c267e392538" providerId="LiveId" clId="{E053F563-555A-449A-B51D-4A8C1AC4A674}"/>
    <pc:docChg chg="modSld sldOrd">
      <pc:chgData name="Sergey Kolesnikov" userId="52d98c267e392538" providerId="LiveId" clId="{E053F563-555A-449A-B51D-4A8C1AC4A674}" dt="2021-09-02T09:53:07.996" v="9"/>
      <pc:docMkLst>
        <pc:docMk/>
      </pc:docMkLst>
      <pc:sldChg chg="ord">
        <pc:chgData name="Sergey Kolesnikov" userId="52d98c267e392538" providerId="LiveId" clId="{E053F563-555A-449A-B51D-4A8C1AC4A674}" dt="2021-09-02T09:53:05.017" v="7"/>
        <pc:sldMkLst>
          <pc:docMk/>
          <pc:sldMk cId="4196457871" sldId="260"/>
        </pc:sldMkLst>
      </pc:sldChg>
      <pc:sldChg chg="modSp mod">
        <pc:chgData name="Sergey Kolesnikov" userId="52d98c267e392538" providerId="LiveId" clId="{E053F563-555A-449A-B51D-4A8C1AC4A674}" dt="2021-09-02T09:52:23.270" v="5" actId="20577"/>
        <pc:sldMkLst>
          <pc:docMk/>
          <pc:sldMk cId="2507827375" sldId="265"/>
        </pc:sldMkLst>
        <pc:spChg chg="mod">
          <ac:chgData name="Sergey Kolesnikov" userId="52d98c267e392538" providerId="LiveId" clId="{E053F563-555A-449A-B51D-4A8C1AC4A674}" dt="2021-09-02T09:52:23.270" v="5" actId="20577"/>
          <ac:spMkLst>
            <pc:docMk/>
            <pc:sldMk cId="2507827375" sldId="265"/>
            <ac:spMk id="6" creationId="{8D7C2E81-EC57-4EAF-8F10-801FF49E1CE1}"/>
          </ac:spMkLst>
        </pc:spChg>
      </pc:sldChg>
      <pc:sldChg chg="ord">
        <pc:chgData name="Sergey Kolesnikov" userId="52d98c267e392538" providerId="LiveId" clId="{E053F563-555A-449A-B51D-4A8C1AC4A674}" dt="2021-09-02T09:53:07.996" v="9"/>
        <pc:sldMkLst>
          <pc:docMk/>
          <pc:sldMk cId="3415938658" sldId="6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36F6C-E6DB-439D-B408-76599FDD90B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966BB-3844-4713-A3EF-3D17744DD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00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B760C5-AD8F-4E6C-9F08-58CD96B4CF2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34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ru-RU" altLang="ru-RU">
                <a:cs typeface="Tahoma" pitchFamily="34" charset="0"/>
              </a:rPr>
              <a:t>Болеет только </a:t>
            </a:r>
            <a:r>
              <a:rPr lang="ru-RU" altLang="ru-RU" b="1">
                <a:solidFill>
                  <a:srgbClr val="009CA6"/>
                </a:solidFill>
                <a:cs typeface="Tahoma" pitchFamily="34" charset="0"/>
              </a:rPr>
              <a:t>человек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ru-RU" altLang="ru-RU">
                <a:cs typeface="Tahoma" pitchFamily="34" charset="0"/>
              </a:rPr>
              <a:t>Передача только через </a:t>
            </a:r>
            <a:r>
              <a:rPr lang="ru-RU" altLang="ru-RU" b="1">
                <a:solidFill>
                  <a:srgbClr val="009CA6"/>
                </a:solidFill>
                <a:cs typeface="Tahoma" pitchFamily="34" charset="0"/>
              </a:rPr>
              <a:t>кровь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ru-RU" altLang="ru-RU">
                <a:cs typeface="Tahoma" pitchFamily="34" charset="0"/>
              </a:rPr>
              <a:t>Поражение преимущественно клеток печени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ru-RU" altLang="ru-RU">
                <a:cs typeface="Tahoma" pitchFamily="34" charset="0"/>
              </a:rPr>
              <a:t>Острая стадия чаще всего отсутствует</a:t>
            </a:r>
          </a:p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0900" name="Верхний колонтитул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A6678-01FB-4607-9896-8B83C0618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DF5153-1CB9-4611-95B7-1D5762BC3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424FF4-22B4-461C-8ED6-1C86D423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8603-DD31-4536-BF0B-3FD4FA3E14B0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08ADCE-9E8A-4BFC-87FF-25BDE05DE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4CCDE2-B167-4A7B-96C5-B40FDC2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873E-34BA-4F00-960D-136FAA2B9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2520E-7A26-4D12-997F-8FF3A9242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1380CE-508E-48AB-9F5F-A9EA5684C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015610-04C1-4DC8-9B88-1E38D7361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8603-DD31-4536-BF0B-3FD4FA3E14B0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ECCAC9-1D85-41AB-99D5-F06AE797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88A9B8-3478-478B-BA1E-522D71F9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873E-34BA-4F00-960D-136FAA2B9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55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200667F-4362-4D8E-9388-7187F3893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3B9E02-B758-40B1-AF2A-45F708D9C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17B19-8801-4D4B-BEB8-C4E7F58C6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8603-DD31-4536-BF0B-3FD4FA3E14B0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7CEA90-E4EE-4F62-8C56-C746E86B8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41ABEB-CA1F-405C-96EC-1645DDDD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873E-34BA-4F00-960D-136FAA2B9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46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D901-4917-4996-A8C1-EEF9BC854FBA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9CA8-D2D3-4CAE-ADF9-4AFA0EE67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171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D901-4917-4996-A8C1-EEF9BC854FBA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9CA8-D2D3-4CAE-ADF9-4AFA0EE67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23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D901-4917-4996-A8C1-EEF9BC854FBA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9CA8-D2D3-4CAE-ADF9-4AFA0EE67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293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D901-4917-4996-A8C1-EEF9BC854FBA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9CA8-D2D3-4CAE-ADF9-4AFA0EE67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072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D901-4917-4996-A8C1-EEF9BC854FBA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9CA8-D2D3-4CAE-ADF9-4AFA0EE67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18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D901-4917-4996-A8C1-EEF9BC854FBA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9CA8-D2D3-4CAE-ADF9-4AFA0EE67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11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D901-4917-4996-A8C1-EEF9BC854FBA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9CA8-D2D3-4CAE-ADF9-4AFA0EE67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394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D901-4917-4996-A8C1-EEF9BC854FBA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9CA8-D2D3-4CAE-ADF9-4AFA0EE67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9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15237-21A6-4B3F-9C00-53C51F2EA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994C02-E4DE-4AEA-81AC-B8C0D90D2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D4C733-6887-4679-A584-7BCA141CF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8603-DD31-4536-BF0B-3FD4FA3E14B0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EB75BD-C048-401D-9E53-9A68A2142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9FB896-7B3C-4730-B249-35AAB02B8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873E-34BA-4F00-960D-136FAA2B9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74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D901-4917-4996-A8C1-EEF9BC854FBA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9CA8-D2D3-4CAE-ADF9-4AFA0EE67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714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D901-4917-4996-A8C1-EEF9BC854FBA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9CA8-D2D3-4CAE-ADF9-4AFA0EE67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87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D901-4917-4996-A8C1-EEF9BC854FBA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9CA8-D2D3-4CAE-ADF9-4AFA0EE67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63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6CD2C-FD48-42C0-9231-F403487D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AF4674-52EF-4AF2-B07F-50C5F4A6B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C75347-F9D3-4487-B509-2D5933C7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8603-DD31-4536-BF0B-3FD4FA3E14B0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E6840D-CAB5-45EE-B23B-F6753B02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293CBA-13FD-4178-81DA-5BF7F373A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873E-34BA-4F00-960D-136FAA2B9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68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78685-B051-4BEA-82E1-15725497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C939F4-4E58-4A09-B6C4-6BE6C30C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A10108-B661-40C9-A7A7-F60C8EC8D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1F8ABC-63B9-4C41-96D8-115C9F895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8603-DD31-4536-BF0B-3FD4FA3E14B0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213E45-FE1B-48A4-9304-DE88C503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D90A3C-6342-4BA5-A91F-72CEC7AA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873E-34BA-4F00-960D-136FAA2B9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81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AE04C-360A-449A-8959-50CFF8D4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127F52-6C06-45AA-8777-ED9834F38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6335E6-DC47-444A-83A2-EBB541B5E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A37E25-B037-44BC-82AE-C154C0039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2894A6-62AB-4801-88DE-39367041B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858E6F-BAD3-4A5B-9980-D3E9EC993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8603-DD31-4536-BF0B-3FD4FA3E14B0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B96846-612B-49E9-98AB-481B0E1E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527CDD-4559-4BCD-BA2E-41BFDAF5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873E-34BA-4F00-960D-136FAA2B9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47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D9480-6641-4524-A5E9-74512B583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C6AEC6-D9D3-44A5-AB59-52378A44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8603-DD31-4536-BF0B-3FD4FA3E14B0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2184FB-A0D9-40DF-8849-D8A48610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EC8C9D-3C25-4F36-A1D1-E644E278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873E-34BA-4F00-960D-136FAA2B9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30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EB8B41-3AD6-4D68-BB33-4B53DDE7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8603-DD31-4536-BF0B-3FD4FA3E14B0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6EE5E06-D28B-4FF7-9614-7911DA17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72F1AD-3974-4336-886C-96CC64E1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873E-34BA-4F00-960D-136FAA2B9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1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75F1D-35F9-477D-AC7E-660CED12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6910C-DF46-447A-99A9-E1DF0B026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22B273-A273-4BBF-9FC4-0C8AF83A5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0F611F-2008-49D0-BD41-DC914E99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8603-DD31-4536-BF0B-3FD4FA3E14B0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470F28-CFEC-498B-B8FE-ABD28236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64D07F-4F81-4648-94A8-DCE0EE2B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873E-34BA-4F00-960D-136FAA2B9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24A9B-1FFF-48A4-9D86-95B9C0EC0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830BED-41E1-490A-87E2-B4726F4D2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F0EBF3-1A25-4463-A397-C537EF09B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BDDE9F-9493-426A-89E9-3ED133EC9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8603-DD31-4536-BF0B-3FD4FA3E14B0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02AF0F-0D8A-44DD-B17C-91C518EDD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B29ED-1FCE-49D7-997E-9D8C60AC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873E-34BA-4F00-960D-136FAA2B9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58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AA29A-3A2D-416A-AC24-B6375C124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70856E-53F9-4C20-8971-F3168FACD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0A2612-6D55-4B81-A210-359012BB8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58603-DD31-4536-BF0B-3FD4FA3E14B0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FAA3EE-0F30-45E9-8088-091984979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BB958-30EA-417D-A754-6B1C180A7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A873E-34BA-4F00-960D-136FAA2B9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3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D901-4917-4996-A8C1-EEF9BC854FBA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A9CA8-D2D3-4CAE-ADF9-4AFA0EE67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29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41904" y="592848"/>
            <a:ext cx="8640960" cy="1143000"/>
          </a:xfrm>
        </p:spPr>
        <p:txBody>
          <a:bodyPr>
            <a:noAutofit/>
          </a:bodyPr>
          <a:lstStyle/>
          <a:p>
            <a:r>
              <a:rPr lang="ru-RU" sz="4000" b="1" dirty="0"/>
              <a:t>Сбережение народа- императив в период пандемии </a:t>
            </a:r>
            <a:r>
              <a:rPr lang="en-US" sz="4000" b="1" dirty="0"/>
              <a:t>Covid-19</a:t>
            </a:r>
            <a:endParaRPr lang="ru-RU" sz="42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429596" y="2930236"/>
            <a:ext cx="5338936" cy="30963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/>
              <a:t>С.И.Колесников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/>
              <a:t>Со-президент ООД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/>
              <a:t>«За сбережение народа»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/>
              <a:t>Академик РАН</a:t>
            </a:r>
            <a:endParaRPr lang="en-US" b="1" dirty="0"/>
          </a:p>
        </p:txBody>
      </p:sp>
      <p:pic>
        <p:nvPicPr>
          <p:cNvPr id="1026" name="Picture 2" descr="C:\Users\Сергей\Desktop\подписи и фото\Колесников на конгрессе Саверского-обрез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r="13673"/>
          <a:stretch/>
        </p:blipFill>
        <p:spPr bwMode="auto">
          <a:xfrm>
            <a:off x="1147156" y="2557520"/>
            <a:ext cx="3141635" cy="41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7C2E81-EC57-4EAF-8F10-801FF49E1CE1}"/>
              </a:ext>
            </a:extLst>
          </p:cNvPr>
          <p:cNvSpPr txBox="1"/>
          <p:nvPr/>
        </p:nvSpPr>
        <p:spPr>
          <a:xfrm>
            <a:off x="8991600" y="6358105"/>
            <a:ext cx="1391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02</a:t>
            </a:r>
            <a:r>
              <a:rPr lang="en-US" b="1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.0</a:t>
            </a:r>
            <a:r>
              <a:rPr lang="ru-RU" b="1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9</a:t>
            </a:r>
            <a:r>
              <a:rPr lang="en-US" b="1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.2021</a:t>
            </a:r>
            <a:endParaRPr lang="ru-RU" b="1" dirty="0">
              <a:solidFill>
                <a:prstClr val="black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827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2A30C-E72F-405A-96CF-DB37A6E4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DEBC6B-5B08-490A-AA2F-0EEC37800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21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8839200" cy="5334000"/>
          </a:xfrm>
        </p:spPr>
      </p:pic>
    </p:spTree>
    <p:extLst>
      <p:ext uri="{BB962C8B-B14F-4D97-AF65-F5344CB8AC3E}">
        <p14:creationId xmlns:p14="http://schemas.microsoft.com/office/powerpoint/2010/main" val="3415938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AA4F9-FA6C-461C-8BFE-E1F27A63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1149"/>
          </a:xfrm>
        </p:spPr>
        <p:txBody>
          <a:bodyPr>
            <a:normAutofit fontScale="90000"/>
          </a:bodyPr>
          <a:lstStyle/>
          <a:p>
            <a:r>
              <a:rPr lang="ru-RU" dirty="0"/>
              <a:t>Влияние Ковид-19 на когнитивные функции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A7F03C-3F3B-46B1-8FA4-3F06578F4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91799"/>
            <a:ext cx="10736179" cy="5808660"/>
          </a:xfrm>
        </p:spPr>
      </p:pic>
    </p:spTree>
    <p:extLst>
      <p:ext uri="{BB962C8B-B14F-4D97-AF65-F5344CB8AC3E}">
        <p14:creationId xmlns:p14="http://schemas.microsoft.com/office/powerpoint/2010/main" val="4196457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5017292-B7FE-43EF-B9F6-260E0DA3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36" y="2510204"/>
            <a:ext cx="2571750" cy="1837592"/>
          </a:xfrm>
        </p:spPr>
        <p:txBody>
          <a:bodyPr anchor="b">
            <a:normAutofit fontScale="90000"/>
          </a:bodyPr>
          <a:lstStyle/>
          <a:p>
            <a:r>
              <a:rPr lang="ru-RU" sz="2400" b="1" dirty="0"/>
              <a:t>Стать сильнее после пандемии </a:t>
            </a:r>
            <a:r>
              <a:rPr lang="en-US" sz="2400" b="1" dirty="0"/>
              <a:t>Covid-19</a:t>
            </a:r>
            <a:r>
              <a:rPr lang="ru-RU" sz="2400" b="1" dirty="0"/>
              <a:t>: </a:t>
            </a: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/>
              <a:t>Приоритеты изменения системы здравоохранения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85F3645-AA22-4689-B8AE-752418AF3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329" y="152400"/>
            <a:ext cx="737853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C6D9E-4799-458C-ACD8-98733B766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2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Вакцинация на 02.09.21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142AC4-184C-4C1E-B36C-866CA55BF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</a14:imgLayer>
                </a14:imgProps>
              </a:ext>
            </a:extLst>
          </a:blip>
          <a:srcRect r="10303"/>
          <a:stretch/>
        </p:blipFill>
        <p:spPr>
          <a:xfrm>
            <a:off x="537882" y="1043523"/>
            <a:ext cx="11000183" cy="5646653"/>
          </a:xfr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2AAD903-217C-4989-8E12-E938FB22B563}"/>
              </a:ext>
            </a:extLst>
          </p:cNvPr>
          <p:cNvSpPr/>
          <p:nvPr/>
        </p:nvSpPr>
        <p:spPr>
          <a:xfrm>
            <a:off x="838200" y="4195482"/>
            <a:ext cx="10515600" cy="403412"/>
          </a:xfrm>
          <a:prstGeom prst="roundRect">
            <a:avLst/>
          </a:prstGeom>
          <a:solidFill>
            <a:srgbClr val="FF0000">
              <a:alpha val="6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569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7315200" cy="505328"/>
          </a:xfrm>
        </p:spPr>
        <p:txBody>
          <a:bodyPr rtlCol="0" anchor="t"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757E"/>
                </a:solidFill>
              </a:rPr>
              <a:t>Особенности пандемии 2020-21 года</a:t>
            </a:r>
            <a:endParaRPr lang="ru-RU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011" name="Объект 3"/>
          <p:cNvSpPr>
            <a:spLocks noGrp="1"/>
          </p:cNvSpPr>
          <p:nvPr>
            <p:ph idx="1"/>
          </p:nvPr>
        </p:nvSpPr>
        <p:spPr>
          <a:xfrm>
            <a:off x="1878291" y="1219200"/>
            <a:ext cx="8332509" cy="5486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altLang="ru-RU" sz="2600" dirty="0"/>
              <a:t>Здоровье и угрозы ему стали одним из основных методов управления сознанием общества и его поведением. 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altLang="ru-RU" sz="2600" dirty="0"/>
              <a:t>«Вирусное» распространению информации и облегчению управления общественным сознанием через панические настроения и фейки. 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altLang="ru-RU" sz="2600" dirty="0"/>
              <a:t>Усиление авторитарных методов управления , контроль и «атомизация» общества.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altLang="ru-RU" sz="2600" dirty="0"/>
              <a:t>Возникновение новых очагов социальной нестабильности в странах наиболее затронутых Covid-19.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altLang="ru-RU" sz="2600" dirty="0"/>
              <a:t>Снижение уровня жизни, социальной и медицинской защищенности. Рост стоимости лекарств и медицинских изделий.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3221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31EFD-4F32-4D2B-B39E-F66513CB5CE1}"/>
              </a:ext>
            </a:extLst>
          </p:cNvPr>
          <p:cNvSpPr txBox="1"/>
          <p:nvPr/>
        </p:nvSpPr>
        <p:spPr>
          <a:xfrm>
            <a:off x="1592650" y="414997"/>
            <a:ext cx="914949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ru-RU" sz="29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Россия место в мировой статистике </a:t>
            </a:r>
            <a:r>
              <a:rPr lang="en-US" sz="29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ADF9DD-29DF-44FC-9927-D115BA27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15310"/>
            <a:ext cx="9149492" cy="532262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F4847F-05EC-4407-9AC6-DCB7976A42B6}"/>
              </a:ext>
            </a:extLst>
          </p:cNvPr>
          <p:cNvSpPr/>
          <p:nvPr/>
        </p:nvSpPr>
        <p:spPr>
          <a:xfrm>
            <a:off x="1449858" y="1394217"/>
            <a:ext cx="9149492" cy="539516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6AAF649-741D-4D99-9AFD-8CCDFCB02B65}"/>
              </a:ext>
            </a:extLst>
          </p:cNvPr>
          <p:cNvSpPr/>
          <p:nvPr/>
        </p:nvSpPr>
        <p:spPr>
          <a:xfrm>
            <a:off x="1592651" y="1148189"/>
            <a:ext cx="9012193" cy="5395165"/>
          </a:xfrm>
          <a:prstGeom prst="roundRect">
            <a:avLst/>
          </a:prstGeom>
          <a:solidFill>
            <a:schemeClr val="bg2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9372D-C05A-4350-9C94-F1CAEBF13747}"/>
              </a:ext>
            </a:extLst>
          </p:cNvPr>
          <p:cNvSpPr txBox="1"/>
          <p:nvPr/>
        </p:nvSpPr>
        <p:spPr>
          <a:xfrm>
            <a:off x="1920089" y="1997839"/>
            <a:ext cx="8209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 defTabSz="457200">
              <a:spcAft>
                <a:spcPts val="1200"/>
              </a:spcAft>
              <a:buBlip>
                <a:blip r:embed="rId4"/>
              </a:buBlip>
              <a:defRPr/>
            </a:pPr>
            <a:r>
              <a:rPr lang="ru-RU" sz="2800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Число зарегистрированных случаев –4-5 место; </a:t>
            </a:r>
          </a:p>
          <a:p>
            <a:pPr marL="534988" indent="-534988" defTabSz="457200">
              <a:spcAft>
                <a:spcPts val="1200"/>
              </a:spcAft>
              <a:buBlip>
                <a:blip r:embed="rId4"/>
              </a:buBlip>
              <a:defRPr/>
            </a:pPr>
            <a:r>
              <a:rPr lang="ru-RU" sz="2800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Число умерших- 6 место  </a:t>
            </a:r>
          </a:p>
          <a:p>
            <a:pPr marL="534988" indent="-534988" defTabSz="457200">
              <a:spcAft>
                <a:spcPts val="1200"/>
              </a:spcAft>
              <a:buBlip>
                <a:blip r:embed="rId4"/>
              </a:buBlip>
              <a:defRPr/>
            </a:pPr>
            <a:r>
              <a:rPr lang="ru-RU" sz="2800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Зараженность на 100 000 населения - 74 место</a:t>
            </a:r>
          </a:p>
          <a:p>
            <a:pPr marL="534988" indent="-534988" defTabSz="457200">
              <a:spcAft>
                <a:spcPts val="1200"/>
              </a:spcAft>
              <a:buBlip>
                <a:blip r:embed="rId4"/>
              </a:buBlip>
              <a:defRPr/>
            </a:pPr>
            <a:r>
              <a:rPr lang="ru-RU" sz="2800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Смертность на 100 000 населения - 56 место</a:t>
            </a:r>
          </a:p>
          <a:p>
            <a:pPr marL="534988" indent="-534988" defTabSz="457200">
              <a:spcAft>
                <a:spcPts val="1200"/>
              </a:spcAft>
              <a:buBlip>
                <a:blip r:embed="rId4"/>
              </a:buBlip>
              <a:defRPr/>
            </a:pPr>
            <a:r>
              <a:rPr lang="ru-RU" sz="2800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Смертность на 100 случаев заражения – 2,48</a:t>
            </a:r>
          </a:p>
        </p:txBody>
      </p:sp>
    </p:spTree>
    <p:extLst>
      <p:ext uri="{BB962C8B-B14F-4D97-AF65-F5344CB8AC3E}">
        <p14:creationId xmlns:p14="http://schemas.microsoft.com/office/powerpoint/2010/main" val="22636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0E524-D84E-4B5B-803C-47CD5D6C8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6763"/>
          </a:xfrm>
        </p:spPr>
        <p:txBody>
          <a:bodyPr>
            <a:normAutofit fontScale="90000"/>
          </a:bodyPr>
          <a:lstStyle/>
          <a:p>
            <a:r>
              <a:rPr lang="ru-RU" dirty="0"/>
              <a:t>Смертей от коронавируса в России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418E7B-62E4-454F-B821-90A74AB3E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143" y="910921"/>
            <a:ext cx="10946673" cy="5970602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EF474B-6607-4206-A36E-4D2A36B18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4" y="4388229"/>
            <a:ext cx="11268890" cy="5013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5874C2-38C2-422F-96FA-791A7B2E6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889313" y="3393516"/>
            <a:ext cx="5947081" cy="98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2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57220-6553-4E2F-9E6B-6FE166047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EDFB32F-4E28-40F8-B5B4-BADC9D2E0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brightnessContrast bright="2000" contrast="-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720" y="91128"/>
            <a:ext cx="11338560" cy="6675744"/>
          </a:xfrm>
        </p:spPr>
      </p:pic>
    </p:spTree>
    <p:extLst>
      <p:ext uri="{BB962C8B-B14F-4D97-AF65-F5344CB8AC3E}">
        <p14:creationId xmlns:p14="http://schemas.microsoft.com/office/powerpoint/2010/main" val="108627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96" y="214761"/>
            <a:ext cx="8792539" cy="59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253243-60C9-471B-816E-FBC524F6C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86186" y="3298276"/>
            <a:ext cx="3181258" cy="2614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DBA8F8-2A32-4176-B702-A8C1E1DB7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390375" y="4327478"/>
            <a:ext cx="491987" cy="33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09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2A0CE-DC5E-41C5-8EF3-ECCD916B0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B6FF4B1-C299-4B3C-A026-7DC93684C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 l="2251" t="2571" r="7453" b="53165"/>
          <a:stretch/>
        </p:blipFill>
        <p:spPr>
          <a:xfrm>
            <a:off x="96978" y="0"/>
            <a:ext cx="12015675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23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FC291-5292-4A5D-993F-F4CFADE0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CE3C2EC-3550-43B7-A227-028467E2F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brightnessContrast bright="36000"/>
                    </a14:imgEffect>
                  </a14:imgLayer>
                </a14:imgProps>
              </a:ext>
            </a:extLst>
          </a:blip>
          <a:srcRect l="1948" t="4606" r="3441" b="6579"/>
          <a:stretch/>
        </p:blipFill>
        <p:spPr>
          <a:xfrm>
            <a:off x="149629" y="0"/>
            <a:ext cx="11903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60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44D78B40-459B-4E45-A8CC-BB7C8D249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379" y="-166255"/>
            <a:ext cx="12086090" cy="724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95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90126-F593-440B-9F0F-D6A07A0A7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778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потерь принес и еще принесет сам COVID-19, </a:t>
            </a:r>
            <a:b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сколько борьба с ним, пока неясно. </a:t>
            </a:r>
            <a:endParaRPr lang="ru-RU" sz="27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4905E4-8F02-4E24-BABB-2C08443CB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284" y="1371600"/>
            <a:ext cx="10025149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Из-за ограничений по COVID-19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на 40% снизилось оказание медпомощи плановым больным и резко осложнилась помощь неотложным.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Многие больные с хроническими болезнями остались без медпомощи.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100 млн детей по всему миру не получили прививок от инфекционных заболеваний, отмечается рост самоубийств и психических заболеваний.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уже большие, пока не просчитанные потери, которые могут иметь достаточно долговременные последствия.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Кроме того, остановилась реализация национальных проектов в России, в т.ч. реорганизация системы первичной медпомощи.</a:t>
            </a:r>
          </a:p>
        </p:txBody>
      </p:sp>
    </p:spTree>
    <p:extLst>
      <p:ext uri="{BB962C8B-B14F-4D97-AF65-F5344CB8AC3E}">
        <p14:creationId xmlns:p14="http://schemas.microsoft.com/office/powerpoint/2010/main" val="4182793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289</Words>
  <Application>Microsoft Office PowerPoint</Application>
  <PresentationFormat>Широкоэкранный</PresentationFormat>
  <Paragraphs>35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Tahoma</vt:lpstr>
      <vt:lpstr>Times New Roman</vt:lpstr>
      <vt:lpstr>Тема Office</vt:lpstr>
      <vt:lpstr>2_Тема Office</vt:lpstr>
      <vt:lpstr>Сбережение народа- императив в период пандемии Covid-19</vt:lpstr>
      <vt:lpstr>Презентация PowerPoint</vt:lpstr>
      <vt:lpstr>Смертей от коронавируса 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Сколько потерь принес и еще принесет сам COVID-19,  а сколько борьба с ним, пока неясно. </vt:lpstr>
      <vt:lpstr>Презентация PowerPoint</vt:lpstr>
      <vt:lpstr>Влияние Ковид-19 на когнитивные функции</vt:lpstr>
      <vt:lpstr>Стать сильнее после пандемии Covid-19:     Приоритеты изменения системы здравоохранения</vt:lpstr>
      <vt:lpstr>Вакцинация на 02.09.21</vt:lpstr>
      <vt:lpstr>Особенности пандемии 2020-21 года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Избыточная смертность общая в России и мире</dc:title>
  <dc:creator>Sergey Kolesnikov</dc:creator>
  <cp:lastModifiedBy>Sergey Kolesnikov</cp:lastModifiedBy>
  <cp:revision>3</cp:revision>
  <dcterms:created xsi:type="dcterms:W3CDTF">2021-09-01T15:43:13Z</dcterms:created>
  <dcterms:modified xsi:type="dcterms:W3CDTF">2021-09-02T09:53:31Z</dcterms:modified>
</cp:coreProperties>
</file>